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56" r:id="rId3"/>
    <p:sldId id="257" r:id="rId4"/>
    <p:sldId id="258" r:id="rId5"/>
    <p:sldId id="266" r:id="rId6"/>
    <p:sldId id="259" r:id="rId7"/>
    <p:sldId id="267" r:id="rId8"/>
    <p:sldId id="260" r:id="rId9"/>
    <p:sldId id="268" r:id="rId10"/>
    <p:sldId id="261" r:id="rId11"/>
    <p:sldId id="269" r:id="rId12"/>
    <p:sldId id="262" r:id="rId13"/>
    <p:sldId id="270" r:id="rId14"/>
    <p:sldId id="263" r:id="rId15"/>
    <p:sldId id="265"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Cécile Riquet" initials="AR" lastIdx="1" clrIdx="0">
    <p:extLst>
      <p:ext uri="{19B8F6BF-5375-455C-9EA6-DF929625EA0E}">
        <p15:presenceInfo xmlns:p15="http://schemas.microsoft.com/office/powerpoint/2012/main" userId="b032268271beb0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6F35C49-8143-4B64-B27B-54B7969223D8}" type="datetimeFigureOut">
              <a:rPr lang="fr-BE" smtClean="0"/>
              <a:t>24-10-18</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407922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596946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400511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056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358017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A6F35C49-8143-4B64-B27B-54B7969223D8}" type="datetimeFigureOut">
              <a:rPr lang="fr-BE" smtClean="0"/>
              <a:t>24-10-18</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600949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A6F35C49-8143-4B64-B27B-54B7969223D8}" type="datetimeFigureOut">
              <a:rPr lang="fr-BE" smtClean="0"/>
              <a:t>24-10-18</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510567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F35C49-8143-4B64-B27B-54B7969223D8}" type="datetimeFigureOut">
              <a:rPr lang="fr-BE" smtClean="0"/>
              <a:t>24-10-18</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604790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F35C49-8143-4B64-B27B-54B7969223D8}" type="datetimeFigureOut">
              <a:rPr lang="fr-BE" smtClean="0"/>
              <a:t>24-10-18</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2771681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F35C49-8143-4B64-B27B-54B7969223D8}" type="datetimeFigureOut">
              <a:rPr lang="fr-BE" smtClean="0"/>
              <a:t>24-10-18</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586097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6F35C49-8143-4B64-B27B-54B7969223D8}" type="datetimeFigureOut">
              <a:rPr lang="fr-BE" smtClean="0"/>
              <a:t>24-10-18</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10716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99402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6F35C49-8143-4B64-B27B-54B7969223D8}" type="datetimeFigureOut">
              <a:rPr lang="fr-BE" smtClean="0"/>
              <a:t>24-10-18</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92385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6F35C49-8143-4B64-B27B-54B7969223D8}" type="datetimeFigureOut">
              <a:rPr lang="fr-BE" smtClean="0"/>
              <a:t>24-10-18</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81854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35C49-8143-4B64-B27B-54B7969223D8}" type="datetimeFigureOut">
              <a:rPr lang="fr-BE" smtClean="0"/>
              <a:t>24-10-18</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131053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9941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6F35C49-8143-4B64-B27B-54B7969223D8}" type="datetimeFigureOut">
              <a:rPr lang="fr-BE" smtClean="0"/>
              <a:t>24-10-18</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DFD39F7-A0B3-4292-BAC0-CD322E1D84EB}" type="slidenum">
              <a:rPr lang="fr-BE" smtClean="0"/>
              <a:t>‹N°›</a:t>
            </a:fld>
            <a:endParaRPr lang="fr-BE"/>
          </a:p>
        </p:txBody>
      </p:sp>
    </p:spTree>
    <p:extLst>
      <p:ext uri="{BB962C8B-B14F-4D97-AF65-F5344CB8AC3E}">
        <p14:creationId xmlns:p14="http://schemas.microsoft.com/office/powerpoint/2010/main" val="387211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6F35C49-8143-4B64-B27B-54B7969223D8}" type="datetimeFigureOut">
              <a:rPr lang="fr-BE" smtClean="0"/>
              <a:t>24-10-18</a:t>
            </a:fld>
            <a:endParaRPr lang="fr-BE"/>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B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DFD39F7-A0B3-4292-BAC0-CD322E1D84EB}" type="slidenum">
              <a:rPr lang="fr-BE" smtClean="0"/>
              <a:t>‹N°›</a:t>
            </a:fld>
            <a:endParaRPr lang="fr-BE"/>
          </a:p>
        </p:txBody>
      </p:sp>
    </p:spTree>
    <p:extLst>
      <p:ext uri="{BB962C8B-B14F-4D97-AF65-F5344CB8AC3E}">
        <p14:creationId xmlns:p14="http://schemas.microsoft.com/office/powerpoint/2010/main" val="189467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Ã©sultat de recherche d'images pour &quot;atomic design&quot;">
            <a:extLst>
              <a:ext uri="{FF2B5EF4-FFF2-40B4-BE49-F238E27FC236}">
                <a16:creationId xmlns:a16="http://schemas.microsoft.com/office/drawing/2014/main" id="{A33E711F-04DE-412C-B56E-901C71CB1F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5009" y="1493116"/>
            <a:ext cx="5795727" cy="4351338"/>
          </a:xfrm>
          <a:prstGeom prst="rect">
            <a:avLst/>
          </a:prstGeom>
          <a:solidFill>
            <a:schemeClr val="tx1"/>
          </a:solidFill>
        </p:spPr>
      </p:pic>
    </p:spTree>
    <p:extLst>
      <p:ext uri="{BB962C8B-B14F-4D97-AF65-F5344CB8AC3E}">
        <p14:creationId xmlns:p14="http://schemas.microsoft.com/office/powerpoint/2010/main" val="170106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99685C-9E0F-4AD8-809B-507EF476433F}"/>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fr-BE" sz="3600" b="1">
                <a:solidFill>
                  <a:srgbClr val="262626"/>
                </a:solidFill>
              </a:rPr>
              <a:t>Organismes</a:t>
            </a:r>
            <a:endParaRPr lang="fr-BE" sz="3600">
              <a:solidFill>
                <a:srgbClr val="262626"/>
              </a:solidFill>
            </a:endParaRPr>
          </a:p>
        </p:txBody>
      </p:sp>
      <p:sp>
        <p:nvSpPr>
          <p:cNvPr id="3" name="Espace réservé du contenu 2">
            <a:extLst>
              <a:ext uri="{FF2B5EF4-FFF2-40B4-BE49-F238E27FC236}">
                <a16:creationId xmlns:a16="http://schemas.microsoft.com/office/drawing/2014/main" id="{BF6FD8D5-579C-424C-8EC0-6385DC4C3D8D}"/>
              </a:ext>
            </a:extLst>
          </p:cNvPr>
          <p:cNvSpPr>
            <a:spLocks noGrp="1"/>
          </p:cNvSpPr>
          <p:nvPr>
            <p:ph idx="1"/>
          </p:nvPr>
        </p:nvSpPr>
        <p:spPr>
          <a:xfrm>
            <a:off x="2021633" y="4889365"/>
            <a:ext cx="8148734" cy="1351423"/>
          </a:xfrm>
        </p:spPr>
        <p:txBody>
          <a:bodyPr>
            <a:normAutofit/>
          </a:bodyPr>
          <a:lstStyle/>
          <a:p>
            <a:pPr marL="0" indent="0">
              <a:buNone/>
            </a:pPr>
            <a:r>
              <a:rPr lang="fr-BE" sz="2400" dirty="0">
                <a:solidFill>
                  <a:schemeClr val="tx1"/>
                </a:solidFill>
              </a:rPr>
              <a:t>Les organismes sont des groupes de molécules réunis pour former un ensemble plus complexe constituant l’interface.</a:t>
            </a:r>
            <a:br>
              <a:rPr lang="fr-BE" sz="2400" dirty="0">
                <a:solidFill>
                  <a:schemeClr val="tx1"/>
                </a:solidFill>
              </a:rPr>
            </a:br>
            <a:r>
              <a:rPr lang="fr-BE" sz="2400" dirty="0">
                <a:solidFill>
                  <a:schemeClr val="tx1"/>
                </a:solidFill>
              </a:rPr>
              <a:t>Ex : champ de recherche + </a:t>
            </a:r>
            <a:r>
              <a:rPr lang="fr-BE" sz="2400" dirty="0" err="1">
                <a:solidFill>
                  <a:schemeClr val="tx1"/>
                </a:solidFill>
              </a:rPr>
              <a:t>nav</a:t>
            </a:r>
            <a:r>
              <a:rPr lang="fr-BE" sz="2400" dirty="0">
                <a:solidFill>
                  <a:schemeClr val="tx1"/>
                </a:solidFill>
              </a:rPr>
              <a:t> + logo = header</a:t>
            </a:r>
          </a:p>
          <a:p>
            <a:pPr marL="0" indent="0">
              <a:buNone/>
            </a:pPr>
            <a:endParaRPr lang="fr-BE" sz="1800" dirty="0">
              <a:solidFill>
                <a:schemeClr val="tx1"/>
              </a:solidFill>
            </a:endParaRPr>
          </a:p>
          <a:p>
            <a:pPr marL="0" indent="0">
              <a:buNone/>
            </a:pPr>
            <a:endParaRPr lang="fr-BE" sz="1800" dirty="0">
              <a:solidFill>
                <a:schemeClr val="bg1"/>
              </a:solidFill>
            </a:endParaRPr>
          </a:p>
        </p:txBody>
      </p:sp>
      <p:pic>
        <p:nvPicPr>
          <p:cNvPr id="4" name="Picture 4" descr="organisme">
            <a:extLst>
              <a:ext uri="{FF2B5EF4-FFF2-40B4-BE49-F238E27FC236}">
                <a16:creationId xmlns:a16="http://schemas.microsoft.com/office/drawing/2014/main" id="{155D8E29-8F28-43FD-AE45-008FB8C37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537215"/>
            <a:ext cx="9232900" cy="101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17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Atomic Design templates">
            <a:extLst>
              <a:ext uri="{FF2B5EF4-FFF2-40B4-BE49-F238E27FC236}">
                <a16:creationId xmlns:a16="http://schemas.microsoft.com/office/drawing/2014/main" id="{DAA79181-8CF7-4C34-874F-9FF9D410525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585" b="114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38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EDFE33-A9CC-4D1D-9C21-DB8BC1A4EDAD}"/>
              </a:ext>
            </a:extLst>
          </p:cNvPr>
          <p:cNvSpPr>
            <a:spLocks noGrp="1"/>
          </p:cNvSpPr>
          <p:nvPr>
            <p:ph type="title"/>
          </p:nvPr>
        </p:nvSpPr>
        <p:spPr>
          <a:xfrm>
            <a:off x="913795" y="332509"/>
            <a:ext cx="3078749" cy="970450"/>
          </a:xfrm>
        </p:spPr>
        <p:txBody>
          <a:bodyPr anchor="b">
            <a:normAutofit/>
          </a:bodyPr>
          <a:lstStyle/>
          <a:p>
            <a:pPr algn="l"/>
            <a:r>
              <a:rPr lang="fr-BE" sz="3600" b="1" dirty="0" err="1"/>
              <a:t>Templates</a:t>
            </a:r>
            <a:endParaRPr lang="fr-BE" sz="3600" dirty="0"/>
          </a:p>
        </p:txBody>
      </p:sp>
      <p:sp>
        <p:nvSpPr>
          <p:cNvPr id="3" name="Espace réservé du contenu 2">
            <a:extLst>
              <a:ext uri="{FF2B5EF4-FFF2-40B4-BE49-F238E27FC236}">
                <a16:creationId xmlns:a16="http://schemas.microsoft.com/office/drawing/2014/main" id="{C516CD68-47C6-4156-B564-D2B707AE41D4}"/>
              </a:ext>
            </a:extLst>
          </p:cNvPr>
          <p:cNvSpPr>
            <a:spLocks noGrp="1"/>
          </p:cNvSpPr>
          <p:nvPr>
            <p:ph idx="1"/>
          </p:nvPr>
        </p:nvSpPr>
        <p:spPr>
          <a:xfrm>
            <a:off x="350982" y="1469214"/>
            <a:ext cx="3641562" cy="4913114"/>
          </a:xfrm>
        </p:spPr>
        <p:txBody>
          <a:bodyPr anchor="t">
            <a:normAutofit/>
          </a:bodyPr>
          <a:lstStyle/>
          <a:p>
            <a:pPr marL="0" indent="0">
              <a:buNone/>
            </a:pPr>
            <a:r>
              <a:rPr lang="fr-BE" dirty="0"/>
              <a:t>Les </a:t>
            </a:r>
            <a:r>
              <a:rPr lang="fr-BE" dirty="0" err="1"/>
              <a:t>Templates</a:t>
            </a:r>
            <a:r>
              <a:rPr lang="fr-BE" dirty="0"/>
              <a:t> se composent principalement de groupes d'organismes assemblés pour former les pages.</a:t>
            </a:r>
          </a:p>
          <a:p>
            <a:pPr marL="0" indent="0">
              <a:buNone/>
            </a:pPr>
            <a:r>
              <a:rPr lang="fr-BE" dirty="0"/>
              <a:t>On voit le design et la mise en page se mettre en place. Cela permet d’avoir une vision concrète de ce que sera le résultat final. Les </a:t>
            </a:r>
            <a:r>
              <a:rPr lang="fr-BE" dirty="0" err="1"/>
              <a:t>templates</a:t>
            </a:r>
            <a:r>
              <a:rPr lang="fr-BE" dirty="0"/>
              <a:t> sont déjà développés en code et sont dépourvus de contenus réels. Cela permet aussi de tester le comportement « responsive » des divers organisme.</a:t>
            </a:r>
          </a:p>
        </p:txBody>
      </p:sp>
      <p:pic>
        <p:nvPicPr>
          <p:cNvPr id="73" name="Picture 7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6148" name="Picture 4" descr="modÃ¨le">
            <a:extLst>
              <a:ext uri="{FF2B5EF4-FFF2-40B4-BE49-F238E27FC236}">
                <a16:creationId xmlns:a16="http://schemas.microsoft.com/office/drawing/2014/main" id="{36CCFD16-5167-414E-AD39-AC7545CDA2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5" r="10982"/>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3290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Atomic design pages">
            <a:extLst>
              <a:ext uri="{FF2B5EF4-FFF2-40B4-BE49-F238E27FC236}">
                <a16:creationId xmlns:a16="http://schemas.microsoft.com/office/drawing/2014/main" id="{D000223D-7F30-4839-A0F4-AEFBA89214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089" b="119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694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899E5-752E-4163-B057-3FD05B666EAA}"/>
              </a:ext>
            </a:extLst>
          </p:cNvPr>
          <p:cNvSpPr>
            <a:spLocks noGrp="1"/>
          </p:cNvSpPr>
          <p:nvPr>
            <p:ph type="title"/>
          </p:nvPr>
        </p:nvSpPr>
        <p:spPr>
          <a:xfrm>
            <a:off x="913795" y="461818"/>
            <a:ext cx="2559078" cy="702595"/>
          </a:xfrm>
        </p:spPr>
        <p:txBody>
          <a:bodyPr anchor="b">
            <a:normAutofit/>
          </a:bodyPr>
          <a:lstStyle/>
          <a:p>
            <a:pPr algn="l"/>
            <a:r>
              <a:rPr lang="fr-BE" sz="3200" b="1" dirty="0"/>
              <a:t>Pages</a:t>
            </a:r>
            <a:endParaRPr lang="fr-BE" sz="3200" dirty="0"/>
          </a:p>
        </p:txBody>
      </p:sp>
      <p:sp>
        <p:nvSpPr>
          <p:cNvPr id="3" name="Espace réservé du contenu 2">
            <a:extLst>
              <a:ext uri="{FF2B5EF4-FFF2-40B4-BE49-F238E27FC236}">
                <a16:creationId xmlns:a16="http://schemas.microsoft.com/office/drawing/2014/main" id="{6452BE5A-9A7D-4521-823D-E409AA6C5EAD}"/>
              </a:ext>
            </a:extLst>
          </p:cNvPr>
          <p:cNvSpPr>
            <a:spLocks noGrp="1"/>
          </p:cNvSpPr>
          <p:nvPr>
            <p:ph idx="1"/>
          </p:nvPr>
        </p:nvSpPr>
        <p:spPr>
          <a:xfrm>
            <a:off x="406401" y="1732449"/>
            <a:ext cx="3586144" cy="4539042"/>
          </a:xfrm>
        </p:spPr>
        <p:txBody>
          <a:bodyPr anchor="t">
            <a:noAutofit/>
          </a:bodyPr>
          <a:lstStyle/>
          <a:p>
            <a:pPr marL="0" indent="0" algn="just">
              <a:buNone/>
            </a:pPr>
            <a:r>
              <a:rPr lang="fr-BE" sz="2400" dirty="0"/>
              <a:t>C’est la version finale et la plus fidèle de ce que sera le site une fois terminé. Tous les contenus de placement ont été remplacés par les vrais contenus (textes, images, couleurs, </a:t>
            </a:r>
            <a:r>
              <a:rPr lang="fr-BE" sz="2400" dirty="0" err="1"/>
              <a:t>pictos</a:t>
            </a:r>
            <a:r>
              <a:rPr lang="fr-BE" sz="2400" dirty="0"/>
              <a:t>, organismes et molécules finalisées…)</a:t>
            </a:r>
          </a:p>
        </p:txBody>
      </p:sp>
      <p:pic>
        <p:nvPicPr>
          <p:cNvPr id="73" name="Picture 7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124" name="Picture 4" descr="page">
            <a:extLst>
              <a:ext uri="{FF2B5EF4-FFF2-40B4-BE49-F238E27FC236}">
                <a16:creationId xmlns:a16="http://schemas.microsoft.com/office/drawing/2014/main" id="{09CCAD07-ECE4-4F40-AF93-1C6682196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14" r="7853"/>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3962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5735EA7-9D52-4674-BCF1-20C467EEA837}"/>
              </a:ext>
            </a:extLst>
          </p:cNvPr>
          <p:cNvSpPr txBox="1"/>
          <p:nvPr/>
        </p:nvSpPr>
        <p:spPr>
          <a:xfrm>
            <a:off x="640079" y="2053641"/>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Pour résumer</a:t>
            </a:r>
          </a:p>
        </p:txBody>
      </p:sp>
      <p:sp>
        <p:nvSpPr>
          <p:cNvPr id="3" name="Espace réservé du contenu 2">
            <a:extLst>
              <a:ext uri="{FF2B5EF4-FFF2-40B4-BE49-F238E27FC236}">
                <a16:creationId xmlns:a16="http://schemas.microsoft.com/office/drawing/2014/main" id="{662E52C5-9970-43C9-A003-9C4FC6B782B3}"/>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en-US" sz="2400" dirty="0" err="1">
                <a:solidFill>
                  <a:schemeClr val="tx1"/>
                </a:solidFill>
              </a:rPr>
              <a:t>Ces</a:t>
            </a:r>
            <a:r>
              <a:rPr lang="en-US" sz="2400" dirty="0">
                <a:solidFill>
                  <a:schemeClr val="tx1"/>
                </a:solidFill>
              </a:rPr>
              <a:t> 5 </a:t>
            </a:r>
            <a:r>
              <a:rPr lang="en-US" sz="2400" dirty="0" err="1">
                <a:solidFill>
                  <a:schemeClr val="tx1"/>
                </a:solidFill>
              </a:rPr>
              <a:t>étapes</a:t>
            </a:r>
            <a:r>
              <a:rPr lang="en-US" sz="2400" dirty="0">
                <a:solidFill>
                  <a:schemeClr val="tx1"/>
                </a:solidFill>
              </a:rPr>
              <a:t> </a:t>
            </a:r>
            <a:r>
              <a:rPr lang="en-US" sz="2400" dirty="0" err="1">
                <a:solidFill>
                  <a:schemeClr val="tx1"/>
                </a:solidFill>
              </a:rPr>
              <a:t>représentent</a:t>
            </a:r>
            <a:r>
              <a:rPr lang="en-US" sz="2400" dirty="0">
                <a:solidFill>
                  <a:schemeClr val="tx1"/>
                </a:solidFill>
              </a:rPr>
              <a:t> la </a:t>
            </a:r>
            <a:r>
              <a:rPr lang="en-US" sz="2400" dirty="0" err="1">
                <a:solidFill>
                  <a:schemeClr val="tx1"/>
                </a:solidFill>
              </a:rPr>
              <a:t>moelle</a:t>
            </a:r>
            <a:r>
              <a:rPr lang="en-US" sz="2400" dirty="0">
                <a:solidFill>
                  <a:schemeClr val="tx1"/>
                </a:solidFill>
              </a:rPr>
              <a:t> </a:t>
            </a:r>
            <a:r>
              <a:rPr lang="en-US" sz="2400" dirty="0" err="1">
                <a:solidFill>
                  <a:schemeClr val="tx1"/>
                </a:solidFill>
              </a:rPr>
              <a:t>épinière</a:t>
            </a:r>
            <a:r>
              <a:rPr lang="en-US" sz="2400" dirty="0">
                <a:solidFill>
                  <a:schemeClr val="tx1"/>
                </a:solidFill>
              </a:rPr>
              <a:t> de la </a:t>
            </a:r>
            <a:r>
              <a:rPr lang="en-US" sz="2400" dirty="0" err="1">
                <a:solidFill>
                  <a:schemeClr val="tx1"/>
                </a:solidFill>
              </a:rPr>
              <a:t>méthodologie</a:t>
            </a:r>
            <a:r>
              <a:rPr lang="en-US" sz="2400" dirty="0">
                <a:solidFill>
                  <a:schemeClr val="tx1"/>
                </a:solidFill>
              </a:rPr>
              <a:t> Atomic Design. Si </a:t>
            </a:r>
            <a:r>
              <a:rPr lang="en-US" sz="2400" dirty="0" err="1">
                <a:solidFill>
                  <a:schemeClr val="tx1"/>
                </a:solidFill>
              </a:rPr>
              <a:t>elles</a:t>
            </a:r>
            <a:r>
              <a:rPr lang="en-US" sz="2400" dirty="0">
                <a:solidFill>
                  <a:schemeClr val="tx1"/>
                </a:solidFill>
              </a:rPr>
              <a:t> ne </a:t>
            </a:r>
            <a:r>
              <a:rPr lang="en-US" sz="2400" dirty="0" err="1">
                <a:solidFill>
                  <a:schemeClr val="tx1"/>
                </a:solidFill>
              </a:rPr>
              <a:t>sont</a:t>
            </a:r>
            <a:r>
              <a:rPr lang="en-US" sz="2400" dirty="0">
                <a:solidFill>
                  <a:schemeClr val="tx1"/>
                </a:solidFill>
              </a:rPr>
              <a:t> pas </a:t>
            </a:r>
            <a:r>
              <a:rPr lang="en-US" sz="2400" dirty="0" err="1">
                <a:solidFill>
                  <a:schemeClr val="tx1"/>
                </a:solidFill>
              </a:rPr>
              <a:t>linéaires</a:t>
            </a:r>
            <a:r>
              <a:rPr lang="en-US" sz="2400" dirty="0">
                <a:solidFill>
                  <a:schemeClr val="tx1"/>
                </a:solidFill>
              </a:rPr>
              <a:t> et </a:t>
            </a:r>
            <a:r>
              <a:rPr lang="en-US" sz="2400" dirty="0" err="1">
                <a:solidFill>
                  <a:schemeClr val="tx1"/>
                </a:solidFill>
              </a:rPr>
              <a:t>immuables</a:t>
            </a:r>
            <a:r>
              <a:rPr lang="en-US" sz="2400" dirty="0">
                <a:solidFill>
                  <a:schemeClr val="tx1"/>
                </a:solidFill>
              </a:rPr>
              <a:t>, </a:t>
            </a:r>
            <a:r>
              <a:rPr lang="en-US" sz="2400" dirty="0" err="1">
                <a:solidFill>
                  <a:schemeClr val="tx1"/>
                </a:solidFill>
              </a:rPr>
              <a:t>elles</a:t>
            </a:r>
            <a:r>
              <a:rPr lang="en-US" sz="2400" dirty="0">
                <a:solidFill>
                  <a:schemeClr val="tx1"/>
                </a:solidFill>
              </a:rPr>
              <a:t> </a:t>
            </a:r>
            <a:r>
              <a:rPr lang="en-US" sz="2400" dirty="0" err="1">
                <a:solidFill>
                  <a:schemeClr val="tx1"/>
                </a:solidFill>
              </a:rPr>
              <a:t>définissent</a:t>
            </a:r>
            <a:r>
              <a:rPr lang="en-US" sz="2400" dirty="0">
                <a:solidFill>
                  <a:schemeClr val="tx1"/>
                </a:solidFill>
              </a:rPr>
              <a:t> un </a:t>
            </a:r>
            <a:r>
              <a:rPr lang="en-US" sz="2400" dirty="0" err="1">
                <a:solidFill>
                  <a:schemeClr val="tx1"/>
                </a:solidFill>
              </a:rPr>
              <a:t>schéma</a:t>
            </a:r>
            <a:r>
              <a:rPr lang="en-US" sz="2400" dirty="0">
                <a:solidFill>
                  <a:schemeClr val="tx1"/>
                </a:solidFill>
              </a:rPr>
              <a:t> de </a:t>
            </a:r>
            <a:r>
              <a:rPr lang="en-US" sz="2400" dirty="0" err="1">
                <a:solidFill>
                  <a:schemeClr val="tx1"/>
                </a:solidFill>
              </a:rPr>
              <a:t>réflexion</a:t>
            </a:r>
            <a:r>
              <a:rPr lang="en-US" sz="2400" dirty="0">
                <a:solidFill>
                  <a:schemeClr val="tx1"/>
                </a:solidFill>
              </a:rPr>
              <a:t> </a:t>
            </a:r>
            <a:r>
              <a:rPr lang="en-US" sz="2400" dirty="0" err="1">
                <a:solidFill>
                  <a:schemeClr val="tx1"/>
                </a:solidFill>
              </a:rPr>
              <a:t>diamétralement</a:t>
            </a:r>
            <a:r>
              <a:rPr lang="en-US" sz="2400" dirty="0">
                <a:solidFill>
                  <a:schemeClr val="tx1"/>
                </a:solidFill>
              </a:rPr>
              <a:t> </a:t>
            </a:r>
            <a:r>
              <a:rPr lang="en-US" sz="2400" dirty="0" err="1">
                <a:solidFill>
                  <a:schemeClr val="tx1"/>
                </a:solidFill>
              </a:rPr>
              <a:t>opposé</a:t>
            </a:r>
            <a:r>
              <a:rPr lang="en-US" sz="2400" dirty="0">
                <a:solidFill>
                  <a:schemeClr val="tx1"/>
                </a:solidFill>
              </a:rPr>
              <a:t> aux </a:t>
            </a:r>
            <a:r>
              <a:rPr lang="en-US" sz="2400" dirty="0" err="1">
                <a:solidFill>
                  <a:schemeClr val="tx1"/>
                </a:solidFill>
              </a:rPr>
              <a:t>méthodes</a:t>
            </a:r>
            <a:r>
              <a:rPr lang="en-US" sz="2400" dirty="0">
                <a:solidFill>
                  <a:schemeClr val="tx1"/>
                </a:solidFill>
              </a:rPr>
              <a:t> </a:t>
            </a:r>
            <a:r>
              <a:rPr lang="en-US" sz="2400" dirty="0" err="1">
                <a:solidFill>
                  <a:schemeClr val="tx1"/>
                </a:solidFill>
              </a:rPr>
              <a:t>traditionnelles</a:t>
            </a:r>
            <a:r>
              <a:rPr lang="en-US" sz="2400" dirty="0">
                <a:solidFill>
                  <a:schemeClr val="tx1"/>
                </a:solidFill>
              </a:rPr>
              <a:t> de design les plus </a:t>
            </a:r>
            <a:r>
              <a:rPr lang="en-US" sz="2400" dirty="0" err="1">
                <a:solidFill>
                  <a:schemeClr val="tx1"/>
                </a:solidFill>
              </a:rPr>
              <a:t>utilisées</a:t>
            </a:r>
            <a:r>
              <a:rPr lang="en-US" sz="2400" dirty="0">
                <a:solidFill>
                  <a:schemeClr val="tx1"/>
                </a:solidFill>
              </a:rPr>
              <a:t>.</a:t>
            </a:r>
          </a:p>
          <a:p>
            <a:pPr marL="0"/>
            <a:endParaRPr lang="en-US" sz="2400" dirty="0">
              <a:solidFill>
                <a:schemeClr val="tx1"/>
              </a:solidFill>
            </a:endParaRPr>
          </a:p>
          <a:p>
            <a:pPr marL="36900" indent="0">
              <a:buNone/>
            </a:pPr>
            <a:endParaRPr lang="en-US" sz="2400" dirty="0">
              <a:solidFill>
                <a:srgbClr val="000000"/>
              </a:solidFill>
            </a:endParaRPr>
          </a:p>
        </p:txBody>
      </p:sp>
    </p:spTree>
    <p:extLst>
      <p:ext uri="{BB962C8B-B14F-4D97-AF65-F5344CB8AC3E}">
        <p14:creationId xmlns:p14="http://schemas.microsoft.com/office/powerpoint/2010/main" val="17436356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C55489-5B28-4F5E-BB6C-DE96696D0AFA}"/>
              </a:ext>
            </a:extLst>
          </p:cNvPr>
          <p:cNvSpPr>
            <a:spLocks noGrp="1"/>
          </p:cNvSpPr>
          <p:nvPr>
            <p:ph type="title"/>
          </p:nvPr>
        </p:nvSpPr>
        <p:spPr>
          <a:xfrm>
            <a:off x="640079" y="2053641"/>
            <a:ext cx="3669161" cy="2760098"/>
          </a:xfrm>
        </p:spPr>
        <p:txBody>
          <a:bodyPr>
            <a:normAutofit/>
          </a:bodyPr>
          <a:lstStyle/>
          <a:p>
            <a:r>
              <a:rPr lang="fr-BE" sz="3700" b="1">
                <a:solidFill>
                  <a:srgbClr val="FFFFFF"/>
                </a:solidFill>
                <a:latin typeface="medium-content-sans-serif-font"/>
              </a:rPr>
              <a:t>Quels sont les avantages de l’Atomic Design ?</a:t>
            </a:r>
            <a:br>
              <a:rPr lang="fr-BE" sz="3700" b="1">
                <a:solidFill>
                  <a:srgbClr val="FFFFFF"/>
                </a:solidFill>
                <a:latin typeface="medium-content-sans-serif-font"/>
              </a:rPr>
            </a:br>
            <a:endParaRPr lang="fr-BE" sz="3700" dirty="0">
              <a:solidFill>
                <a:srgbClr val="FFFFFF"/>
              </a:solidFill>
            </a:endParaRPr>
          </a:p>
        </p:txBody>
      </p:sp>
      <p:sp>
        <p:nvSpPr>
          <p:cNvPr id="4" name="Espace réservé du contenu 3">
            <a:extLst>
              <a:ext uri="{FF2B5EF4-FFF2-40B4-BE49-F238E27FC236}">
                <a16:creationId xmlns:a16="http://schemas.microsoft.com/office/drawing/2014/main" id="{790A633A-76F7-4BF8-8023-23C440A6F672}"/>
              </a:ext>
            </a:extLst>
          </p:cNvPr>
          <p:cNvSpPr>
            <a:spLocks noGrp="1"/>
          </p:cNvSpPr>
          <p:nvPr>
            <p:ph idx="1"/>
          </p:nvPr>
        </p:nvSpPr>
        <p:spPr>
          <a:xfrm>
            <a:off x="6109891" y="1245211"/>
            <a:ext cx="5306084" cy="5230634"/>
          </a:xfrm>
        </p:spPr>
        <p:txBody>
          <a:bodyPr anchor="ctr">
            <a:normAutofit lnSpcReduction="10000"/>
          </a:bodyPr>
          <a:lstStyle/>
          <a:p>
            <a:r>
              <a:rPr lang="fr-BE" sz="2000" dirty="0">
                <a:solidFill>
                  <a:schemeClr val="tx1"/>
                </a:solidFill>
                <a:latin typeface="Roboto Slab"/>
              </a:rPr>
              <a:t>La combinaison des différents éléments est facilitée</a:t>
            </a:r>
          </a:p>
          <a:p>
            <a:r>
              <a:rPr lang="fr-BE" sz="2000" dirty="0">
                <a:solidFill>
                  <a:schemeClr val="tx1"/>
                </a:solidFill>
                <a:latin typeface="Roboto Slab"/>
              </a:rPr>
              <a:t>Vous obtiendrez immédiatement un cahier des charges</a:t>
            </a:r>
          </a:p>
          <a:p>
            <a:r>
              <a:rPr lang="fr-BE" sz="2000" dirty="0">
                <a:solidFill>
                  <a:schemeClr val="tx1"/>
                </a:solidFill>
                <a:latin typeface="Roboto Slab"/>
              </a:rPr>
              <a:t>Le codage est facilité</a:t>
            </a:r>
          </a:p>
          <a:p>
            <a:r>
              <a:rPr lang="fr-BE" sz="2000" dirty="0">
                <a:solidFill>
                  <a:schemeClr val="tx1"/>
                </a:solidFill>
                <a:latin typeface="Roboto Slab"/>
              </a:rPr>
              <a:t>Des mises à jour et transformation facilitées</a:t>
            </a:r>
          </a:p>
          <a:p>
            <a:r>
              <a:rPr lang="fr-BE" sz="2000" dirty="0">
                <a:solidFill>
                  <a:schemeClr val="tx1"/>
                </a:solidFill>
                <a:latin typeface="Roboto Slab"/>
              </a:rPr>
              <a:t>Moins de composants = plus de constances</a:t>
            </a:r>
          </a:p>
          <a:p>
            <a:r>
              <a:rPr lang="fr-BE" sz="2000" dirty="0">
                <a:solidFill>
                  <a:schemeClr val="tx1"/>
                </a:solidFill>
                <a:latin typeface="Roboto Slab"/>
              </a:rPr>
              <a:t>Des interfaces qui s’adaptent encore mieux à tous les écrans</a:t>
            </a:r>
          </a:p>
          <a:p>
            <a:r>
              <a:rPr lang="fr-BE" sz="2000" dirty="0">
                <a:solidFill>
                  <a:schemeClr val="tx1"/>
                </a:solidFill>
                <a:latin typeface="Roboto Slab"/>
              </a:rPr>
              <a:t>Le travail collaboratif est favorisé</a:t>
            </a:r>
          </a:p>
          <a:p>
            <a:r>
              <a:rPr lang="fr-BE" sz="2000">
                <a:solidFill>
                  <a:schemeClr val="tx1"/>
                </a:solidFill>
                <a:latin typeface="Roboto Slab"/>
              </a:rPr>
              <a:t>Vous </a:t>
            </a:r>
            <a:r>
              <a:rPr lang="fr-BE" sz="2000" dirty="0">
                <a:solidFill>
                  <a:schemeClr val="tx1"/>
                </a:solidFill>
                <a:latin typeface="Roboto Slab"/>
              </a:rPr>
              <a:t>avez toutes les pièces en main pour créer votre puzzle</a:t>
            </a:r>
          </a:p>
          <a:p>
            <a:endParaRPr lang="fr-BE" sz="2000" dirty="0">
              <a:solidFill>
                <a:schemeClr val="tx1"/>
              </a:solidFill>
              <a:latin typeface="Roboto Slab"/>
            </a:endParaRPr>
          </a:p>
          <a:p>
            <a:endParaRPr lang="fr-BE" sz="2000" dirty="0">
              <a:solidFill>
                <a:srgbClr val="000000"/>
              </a:solidFill>
            </a:endParaRPr>
          </a:p>
        </p:txBody>
      </p:sp>
    </p:spTree>
    <p:extLst>
      <p:ext uri="{BB962C8B-B14F-4D97-AF65-F5344CB8AC3E}">
        <p14:creationId xmlns:p14="http://schemas.microsoft.com/office/powerpoint/2010/main" val="2612767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790454-1CCE-4D2A-96D3-EE546532BABA}"/>
              </a:ext>
            </a:extLst>
          </p:cNvPr>
          <p:cNvSpPr>
            <a:spLocks noGrp="1"/>
          </p:cNvSpPr>
          <p:nvPr>
            <p:ph type="ctrTitle"/>
          </p:nvPr>
        </p:nvSpPr>
        <p:spPr>
          <a:xfrm>
            <a:off x="801099" y="1396289"/>
            <a:ext cx="5006336" cy="1325563"/>
          </a:xfrm>
          <a:prstGeom prst="ellipse">
            <a:avLst/>
          </a:prstGeom>
        </p:spPr>
        <p:txBody>
          <a:bodyPr vert="horz" lIns="91440" tIns="45720" rIns="91440" bIns="45720" rtlCol="0" anchor="ctr">
            <a:normAutofit fontScale="90000"/>
          </a:bodyPr>
          <a:lstStyle/>
          <a:p>
            <a:pPr algn="l"/>
            <a:r>
              <a:rPr lang="en-US" sz="4400"/>
              <a:t>Atomic Design</a:t>
            </a:r>
          </a:p>
        </p:txBody>
      </p:sp>
      <p:sp>
        <p:nvSpPr>
          <p:cNvPr id="4" name="ZoneTexte 3">
            <a:extLst>
              <a:ext uri="{FF2B5EF4-FFF2-40B4-BE49-F238E27FC236}">
                <a16:creationId xmlns:a16="http://schemas.microsoft.com/office/drawing/2014/main" id="{0416616B-05D9-4976-A124-09499728C478}"/>
              </a:ext>
            </a:extLst>
          </p:cNvPr>
          <p:cNvSpPr txBox="1"/>
          <p:nvPr/>
        </p:nvSpPr>
        <p:spPr>
          <a:xfrm>
            <a:off x="805543" y="2871982"/>
            <a:ext cx="5006336" cy="3181684"/>
          </a:xfrm>
          <a:prstGeom prst="rect">
            <a:avLst/>
          </a:prstGeom>
        </p:spPr>
        <p:txBody>
          <a:bodyPr vert="horz" lIns="91440" tIns="45720" rIns="91440" bIns="45720" rtlCol="0" anchor="t">
            <a:noAutofit/>
          </a:bodyPr>
          <a:lstStyle/>
          <a:p>
            <a:pPr algn="just">
              <a:lnSpc>
                <a:spcPct val="90000"/>
              </a:lnSpc>
              <a:spcAft>
                <a:spcPts val="600"/>
              </a:spcAft>
            </a:pPr>
            <a:r>
              <a:rPr lang="en-US" sz="2400"/>
              <a:t>Brad Frost est un concepteur de site Web, conférencier, écrivain et consultant, Il est passionné par la création et est l’auteur d’Atomic Design, Il a aussi contribué à la création de outils et ressources pour les concepteurs web (This is responsive, Pattern Lab, Styleguides,io, WTF, Mobile Web et Best Web Practices.</a:t>
            </a:r>
            <a:endParaRPr lang="en-US" sz="2400" dirty="0"/>
          </a:p>
        </p:txBody>
      </p:sp>
      <p:pic>
        <p:nvPicPr>
          <p:cNvPr id="1034" name="Picture 10" descr="Brad Frost">
            <a:extLst>
              <a:ext uri="{FF2B5EF4-FFF2-40B4-BE49-F238E27FC236}">
                <a16:creationId xmlns:a16="http://schemas.microsoft.com/office/drawing/2014/main" id="{6167E635-544B-4A73-9BBB-1A15AF378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9" r="10829"/>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
        <p:nvSpPr>
          <p:cNvPr id="3" name="AutoShape 2" descr="Atomic Design Book">
            <a:extLst>
              <a:ext uri="{FF2B5EF4-FFF2-40B4-BE49-F238E27FC236}">
                <a16:creationId xmlns:a16="http://schemas.microsoft.com/office/drawing/2014/main" id="{8E7EABD6-B2D3-46A8-B5F8-B48E87074999}"/>
              </a:ext>
            </a:extLst>
          </p:cNvPr>
          <p:cNvSpPr>
            <a:spLocks noChangeAspect="1" noChangeArrowheads="1"/>
          </p:cNvSpPr>
          <p:nvPr/>
        </p:nvSpPr>
        <p:spPr bwMode="auto">
          <a:xfrm>
            <a:off x="5943599" y="3276599"/>
            <a:ext cx="3845431" cy="38454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BE"/>
          </a:p>
        </p:txBody>
      </p:sp>
    </p:spTree>
    <p:extLst>
      <p:ext uri="{BB962C8B-B14F-4D97-AF65-F5344CB8AC3E}">
        <p14:creationId xmlns:p14="http://schemas.microsoft.com/office/powerpoint/2010/main" val="2479376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F6F07-6401-4A38-8C55-46BED8ACB607}"/>
              </a:ext>
            </a:extLst>
          </p:cNvPr>
          <p:cNvSpPr>
            <a:spLocks noGrp="1"/>
          </p:cNvSpPr>
          <p:nvPr>
            <p:ph type="title"/>
          </p:nvPr>
        </p:nvSpPr>
        <p:spPr>
          <a:xfrm>
            <a:off x="327547" y="4607681"/>
            <a:ext cx="7058306" cy="1625210"/>
          </a:xfrm>
        </p:spPr>
        <p:txBody>
          <a:bodyPr>
            <a:normAutofit fontScale="90000"/>
          </a:bodyPr>
          <a:lstStyle/>
          <a:p>
            <a:r>
              <a:rPr lang="fr-BE" sz="4100" b="1" dirty="0">
                <a:solidFill>
                  <a:srgbClr val="FFFFFF"/>
                </a:solidFill>
              </a:rPr>
              <a:t>Qu’est-ce que l’Atomic Design ?</a:t>
            </a:r>
            <a:br>
              <a:rPr lang="fr-BE" sz="4100" b="1" dirty="0">
                <a:solidFill>
                  <a:srgbClr val="FFFFFF"/>
                </a:solidFill>
              </a:rPr>
            </a:br>
            <a:endParaRPr lang="fr-BE" sz="4100" dirty="0">
              <a:solidFill>
                <a:srgbClr val="FFFFFF"/>
              </a:solidFill>
            </a:endParaRPr>
          </a:p>
        </p:txBody>
      </p:sp>
      <p:sp>
        <p:nvSpPr>
          <p:cNvPr id="3" name="Espace réservé du contenu 2">
            <a:extLst>
              <a:ext uri="{FF2B5EF4-FFF2-40B4-BE49-F238E27FC236}">
                <a16:creationId xmlns:a16="http://schemas.microsoft.com/office/drawing/2014/main" id="{EF892D00-BFB2-4D69-8D6D-822C34B4AE6E}"/>
              </a:ext>
            </a:extLst>
          </p:cNvPr>
          <p:cNvSpPr>
            <a:spLocks noGrp="1"/>
          </p:cNvSpPr>
          <p:nvPr>
            <p:ph idx="1"/>
          </p:nvPr>
        </p:nvSpPr>
        <p:spPr>
          <a:xfrm>
            <a:off x="8029319" y="917725"/>
            <a:ext cx="3424739" cy="4852362"/>
          </a:xfrm>
        </p:spPr>
        <p:txBody>
          <a:bodyPr anchor="ctr">
            <a:normAutofit fontScale="85000" lnSpcReduction="10000"/>
          </a:bodyPr>
          <a:lstStyle/>
          <a:p>
            <a:pPr marL="0" indent="0" fontAlgn="base">
              <a:buNone/>
            </a:pPr>
            <a:r>
              <a:rPr lang="fr-BE" sz="2000" dirty="0">
                <a:solidFill>
                  <a:srgbClr val="FFFFFF"/>
                </a:solidFill>
              </a:rPr>
              <a:t>C’est une méthode inspirée du </a:t>
            </a:r>
            <a:r>
              <a:rPr lang="fr-BE" sz="2000" dirty="0" err="1">
                <a:solidFill>
                  <a:srgbClr val="FFFFFF"/>
                </a:solidFill>
              </a:rPr>
              <a:t>Modular</a:t>
            </a:r>
            <a:r>
              <a:rPr lang="fr-BE" sz="2000" dirty="0">
                <a:solidFill>
                  <a:srgbClr val="FFFFFF"/>
                </a:solidFill>
              </a:rPr>
              <a:t> design.</a:t>
            </a:r>
          </a:p>
          <a:p>
            <a:pPr marL="0" indent="0" algn="just" fontAlgn="base">
              <a:buNone/>
            </a:pPr>
            <a:r>
              <a:rPr lang="fr-BE" sz="2000" dirty="0">
                <a:solidFill>
                  <a:srgbClr val="FFFFFF"/>
                </a:solidFill>
              </a:rPr>
              <a:t>Un exemple peut être la conception de voiture où certaines pièces de la voiture peuvent être ajoutées ou supprimées sans modifier le reste de la voiture. si de nombreuses voitures sont proposées en tant que modèles de base, le fait de payer un supplément permettra d'effectuer des mises à niveau "instantanées" telles qu'un moteur plus puissant ou des pneus saisonniers; ceux-ci ne nécessitent aucune modification des autres unités de la voiture telles que le châssis, la direction, le moteur électrique ou les systèmes de batterie.</a:t>
            </a:r>
          </a:p>
          <a:p>
            <a:endParaRPr lang="fr-BE" sz="2000" dirty="0">
              <a:solidFill>
                <a:srgbClr val="FFFFFF"/>
              </a:solidFill>
            </a:endParaRPr>
          </a:p>
        </p:txBody>
      </p:sp>
      <p:pic>
        <p:nvPicPr>
          <p:cNvPr id="8" name="Image1">
            <a:extLst>
              <a:ext uri="{FF2B5EF4-FFF2-40B4-BE49-F238E27FC236}">
                <a16:creationId xmlns:a16="http://schemas.microsoft.com/office/drawing/2014/main" id="{3BF29885-A423-4C52-975D-7959BE24F647}"/>
              </a:ext>
            </a:extLst>
          </p:cNvPr>
          <p:cNvPicPr/>
          <p:nvPr/>
        </p:nvPicPr>
        <p:blipFill rotWithShape="1">
          <a:blip r:embed="rId2">
            <a:extLst/>
          </a:blip>
          <a:srcRect l="3338"/>
          <a:stretch/>
        </p:blipFill>
        <p:spPr>
          <a:xfrm>
            <a:off x="327547" y="321733"/>
            <a:ext cx="7058306" cy="4107392"/>
          </a:xfrm>
          <a:prstGeom prst="rect">
            <a:avLst/>
          </a:prstGeom>
        </p:spPr>
      </p:pic>
    </p:spTree>
    <p:extLst>
      <p:ext uri="{BB962C8B-B14F-4D97-AF65-F5344CB8AC3E}">
        <p14:creationId xmlns:p14="http://schemas.microsoft.com/office/powerpoint/2010/main" val="2391366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BD9D86-931D-443F-ABB9-F6CD0616DD65}"/>
              </a:ext>
            </a:extLst>
          </p:cNvPr>
          <p:cNvSpPr>
            <a:spLocks noGrp="1"/>
          </p:cNvSpPr>
          <p:nvPr>
            <p:ph type="title"/>
          </p:nvPr>
        </p:nvSpPr>
        <p:spPr>
          <a:xfrm>
            <a:off x="1059104" y="707639"/>
            <a:ext cx="9429434" cy="1850651"/>
          </a:xfrm>
        </p:spPr>
        <p:txBody>
          <a:bodyPr vert="horz" lIns="91440" tIns="45720" rIns="91440" bIns="45720" rtlCol="0">
            <a:normAutofit/>
          </a:bodyPr>
          <a:lstStyle/>
          <a:p>
            <a:pPr algn="l">
              <a:lnSpc>
                <a:spcPct val="90000"/>
              </a:lnSpc>
            </a:pPr>
            <a:r>
              <a:rPr lang="fr-FR" sz="2400" dirty="0">
                <a:latin typeface="Helvetica, Arial, 'Lucida Grand"/>
                <a:ea typeface="Noto Sans CJK SC Regular"/>
                <a:cs typeface="FreeSans"/>
              </a:rPr>
              <a:t>Brad Frost propose donc une méthode basée sur une métaphore biologique permettant de créer des systèmes de composants modulaires s’adaptant à tout type de support,</a:t>
            </a:r>
            <a:br>
              <a:rPr lang="fr-FR" sz="2400" dirty="0">
                <a:latin typeface="Helvetica, Arial, 'Lucida Grand"/>
                <a:ea typeface="Noto Sans CJK SC Regular"/>
                <a:cs typeface="FreeSans"/>
              </a:rPr>
            </a:br>
            <a:r>
              <a:rPr lang="en-US" sz="2400" kern="1200" dirty="0" err="1">
                <a:latin typeface="+mj-lt"/>
                <a:ea typeface="+mj-ea"/>
                <a:cs typeface="+mj-cs"/>
              </a:rPr>
              <a:t>L’Atomic</a:t>
            </a:r>
            <a:r>
              <a:rPr lang="en-US" sz="2400" kern="1200" dirty="0">
                <a:latin typeface="+mj-lt"/>
                <a:ea typeface="+mj-ea"/>
                <a:cs typeface="+mj-cs"/>
              </a:rPr>
              <a:t> Design </a:t>
            </a:r>
            <a:r>
              <a:rPr lang="en-US" sz="2400" kern="1200" dirty="0" err="1">
                <a:latin typeface="+mj-lt"/>
                <a:ea typeface="+mj-ea"/>
                <a:cs typeface="+mj-cs"/>
              </a:rPr>
              <a:t>est</a:t>
            </a:r>
            <a:r>
              <a:rPr lang="en-US" sz="2400" kern="1200" dirty="0">
                <a:latin typeface="+mj-lt"/>
                <a:ea typeface="+mj-ea"/>
                <a:cs typeface="+mj-cs"/>
              </a:rPr>
              <a:t> </a:t>
            </a:r>
            <a:r>
              <a:rPr lang="en-US" sz="2400" kern="1200" dirty="0" err="1">
                <a:latin typeface="+mj-lt"/>
                <a:ea typeface="+mj-ea"/>
                <a:cs typeface="+mj-cs"/>
              </a:rPr>
              <a:t>constitué</a:t>
            </a:r>
            <a:r>
              <a:rPr lang="en-US" sz="2400" kern="1200" dirty="0">
                <a:latin typeface="+mj-lt"/>
                <a:ea typeface="+mj-ea"/>
                <a:cs typeface="+mj-cs"/>
              </a:rPr>
              <a:t> de cinq </a:t>
            </a:r>
            <a:r>
              <a:rPr lang="en-US" sz="2400" kern="1200" dirty="0" err="1">
                <a:latin typeface="+mj-lt"/>
                <a:ea typeface="+mj-ea"/>
                <a:cs typeface="+mj-cs"/>
              </a:rPr>
              <a:t>niveaux</a:t>
            </a:r>
            <a:r>
              <a:rPr lang="en-US" sz="2400" kern="1200" dirty="0">
                <a:latin typeface="+mj-lt"/>
                <a:ea typeface="+mj-ea"/>
                <a:cs typeface="+mj-cs"/>
              </a:rPr>
              <a:t> </a:t>
            </a:r>
            <a:r>
              <a:rPr lang="en-US" sz="2400" kern="1200" dirty="0" err="1">
                <a:latin typeface="+mj-lt"/>
                <a:ea typeface="+mj-ea"/>
                <a:cs typeface="+mj-cs"/>
              </a:rPr>
              <a:t>distincts</a:t>
            </a:r>
            <a:r>
              <a:rPr lang="en-US" sz="2400" kern="1200" dirty="0">
                <a:latin typeface="+mj-lt"/>
                <a:ea typeface="+mj-ea"/>
                <a:cs typeface="+mj-cs"/>
              </a:rPr>
              <a:t> :</a:t>
            </a:r>
          </a:p>
        </p:txBody>
      </p:sp>
      <p:pic>
        <p:nvPicPr>
          <p:cNvPr id="7" name="Espace réservé du contenu 3">
            <a:extLst>
              <a:ext uri="{FF2B5EF4-FFF2-40B4-BE49-F238E27FC236}">
                <a16:creationId xmlns:a16="http://schemas.microsoft.com/office/drawing/2014/main" id="{7434CB93-A4AE-46CE-86A0-B3DEC97B8FCA}"/>
              </a:ext>
            </a:extLst>
          </p:cNvPr>
          <p:cNvPicPr>
            <a:picLocks noChangeAspect="1"/>
          </p:cNvPicPr>
          <p:nvPr/>
        </p:nvPicPr>
        <p:blipFill>
          <a:blip r:embed="rId3"/>
          <a:stretch>
            <a:fillRect/>
          </a:stretch>
        </p:blipFill>
        <p:spPr>
          <a:xfrm>
            <a:off x="1059104" y="2771455"/>
            <a:ext cx="9493866" cy="3038039"/>
          </a:xfrm>
          <a:prstGeom prst="rect">
            <a:avLst/>
          </a:prstGeom>
        </p:spPr>
      </p:pic>
    </p:spTree>
    <p:extLst>
      <p:ext uri="{BB962C8B-B14F-4D97-AF65-F5344CB8AC3E}">
        <p14:creationId xmlns:p14="http://schemas.microsoft.com/office/powerpoint/2010/main" val="56992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tomic Design Atoms">
            <a:extLst>
              <a:ext uri="{FF2B5EF4-FFF2-40B4-BE49-F238E27FC236}">
                <a16:creationId xmlns:a16="http://schemas.microsoft.com/office/drawing/2014/main" id="{DDCA4EB0-C6F7-432C-A253-14C17A1FED8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113" b="148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3460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5970A7-90BC-44C5-9C5A-4B633B87A062}"/>
              </a:ext>
            </a:extLst>
          </p:cNvPr>
          <p:cNvSpPr>
            <a:spLocks noGrp="1"/>
          </p:cNvSpPr>
          <p:nvPr>
            <p:ph type="title"/>
          </p:nvPr>
        </p:nvSpPr>
        <p:spPr>
          <a:xfrm>
            <a:off x="817134" y="180423"/>
            <a:ext cx="3078749" cy="970450"/>
          </a:xfrm>
        </p:spPr>
        <p:txBody>
          <a:bodyPr anchor="b">
            <a:normAutofit/>
          </a:bodyPr>
          <a:lstStyle/>
          <a:p>
            <a:r>
              <a:rPr lang="fr-BE" sz="3600" b="1" dirty="0"/>
              <a:t>Les Atomes</a:t>
            </a:r>
            <a:endParaRPr lang="fr-BE" sz="3600" dirty="0"/>
          </a:p>
        </p:txBody>
      </p:sp>
      <p:sp>
        <p:nvSpPr>
          <p:cNvPr id="3" name="Espace réservé du contenu 2">
            <a:extLst>
              <a:ext uri="{FF2B5EF4-FFF2-40B4-BE49-F238E27FC236}">
                <a16:creationId xmlns:a16="http://schemas.microsoft.com/office/drawing/2014/main" id="{39DF4F23-F997-430D-B33A-2227CAC5DC3F}"/>
              </a:ext>
            </a:extLst>
          </p:cNvPr>
          <p:cNvSpPr>
            <a:spLocks noGrp="1"/>
          </p:cNvSpPr>
          <p:nvPr>
            <p:ph idx="1"/>
          </p:nvPr>
        </p:nvSpPr>
        <p:spPr>
          <a:xfrm>
            <a:off x="8051" y="1150873"/>
            <a:ext cx="4595572" cy="5216371"/>
          </a:xfrm>
        </p:spPr>
        <p:txBody>
          <a:bodyPr anchor="t">
            <a:normAutofit/>
          </a:bodyPr>
          <a:lstStyle/>
          <a:p>
            <a:pPr marL="457200" lvl="1" indent="0">
              <a:buNone/>
            </a:pPr>
            <a:br>
              <a:rPr lang="fr-BE" sz="1600" dirty="0"/>
            </a:br>
            <a:r>
              <a:rPr lang="fr-BE" sz="2400" dirty="0"/>
              <a:t>UN ELEMENT qui, seul, n’a pas de but fonctionnel. Il ne peut pas être divisé et il compose la base de tout élément graphique de l’interface.</a:t>
            </a:r>
          </a:p>
          <a:p>
            <a:pPr marL="457200" lvl="1" indent="0">
              <a:buNone/>
            </a:pPr>
            <a:br>
              <a:rPr lang="fr-BE" sz="2400" dirty="0"/>
            </a:br>
            <a:r>
              <a:rPr lang="fr-BE" sz="2400" dirty="0"/>
              <a:t>Ex : un logo, une couleur, un style typographique, un bloc image, un pictogramme, un champ de saisie… et même des animations.</a:t>
            </a:r>
          </a:p>
          <a:p>
            <a:pPr marL="457200" lvl="1" indent="0">
              <a:buNone/>
            </a:pPr>
            <a:endParaRPr lang="fr-BE" sz="1600" dirty="0"/>
          </a:p>
          <a:p>
            <a:pPr marL="457200" lvl="1" indent="0">
              <a:buNone/>
            </a:pPr>
            <a:endParaRPr lang="fr-BE" sz="1600" dirty="0"/>
          </a:p>
        </p:txBody>
      </p:sp>
      <p:pic>
        <p:nvPicPr>
          <p:cNvPr id="2050" name="Picture 2" descr="ATOMS 1024x992 Atomic Design : la mort programmÃ©e des pages web">
            <a:extLst>
              <a:ext uri="{FF2B5EF4-FFF2-40B4-BE49-F238E27FC236}">
                <a16:creationId xmlns:a16="http://schemas.microsoft.com/office/drawing/2014/main" id="{F34B9570-57BB-4F6D-AA23-F3BB12C44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202"/>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9231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tomic Design molecules">
            <a:extLst>
              <a:ext uri="{FF2B5EF4-FFF2-40B4-BE49-F238E27FC236}">
                <a16:creationId xmlns:a16="http://schemas.microsoft.com/office/drawing/2014/main" id="{881B5658-D52C-4A48-85CC-A32D4012CD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593" b="104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60361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776AE-C681-492C-9DFC-81B6E697AB77}"/>
              </a:ext>
            </a:extLst>
          </p:cNvPr>
          <p:cNvSpPr>
            <a:spLocks noGrp="1"/>
          </p:cNvSpPr>
          <p:nvPr>
            <p:ph type="title"/>
          </p:nvPr>
        </p:nvSpPr>
        <p:spPr>
          <a:xfrm>
            <a:off x="913795" y="96350"/>
            <a:ext cx="3078749" cy="970450"/>
          </a:xfrm>
        </p:spPr>
        <p:txBody>
          <a:bodyPr anchor="b">
            <a:normAutofit/>
          </a:bodyPr>
          <a:lstStyle/>
          <a:p>
            <a:pPr algn="l"/>
            <a:r>
              <a:rPr lang="fr-BE" sz="3600" b="1" dirty="0"/>
              <a:t>Les Molécules</a:t>
            </a:r>
            <a:endParaRPr lang="fr-BE" sz="3600" dirty="0"/>
          </a:p>
        </p:txBody>
      </p:sp>
      <p:sp>
        <p:nvSpPr>
          <p:cNvPr id="3" name="Espace réservé du contenu 2">
            <a:extLst>
              <a:ext uri="{FF2B5EF4-FFF2-40B4-BE49-F238E27FC236}">
                <a16:creationId xmlns:a16="http://schemas.microsoft.com/office/drawing/2014/main" id="{F0445D1F-5FC2-4FA1-BEA0-21999C4D92E3}"/>
              </a:ext>
            </a:extLst>
          </p:cNvPr>
          <p:cNvSpPr>
            <a:spLocks noGrp="1"/>
          </p:cNvSpPr>
          <p:nvPr>
            <p:ph idx="1"/>
          </p:nvPr>
        </p:nvSpPr>
        <p:spPr>
          <a:xfrm>
            <a:off x="489528" y="1399624"/>
            <a:ext cx="3678508" cy="4982703"/>
          </a:xfrm>
        </p:spPr>
        <p:txBody>
          <a:bodyPr anchor="t">
            <a:normAutofit lnSpcReduction="10000"/>
          </a:bodyPr>
          <a:lstStyle/>
          <a:p>
            <a:pPr marL="0" indent="0">
              <a:buNone/>
            </a:pPr>
            <a:r>
              <a:rPr lang="fr-BE" sz="2600" dirty="0"/>
              <a:t>Des groupes d'atomes liés entre eux et sont les plus petites unités fondamentales. Elles doivent être pensées « responsive ». Il faut définir si elles sont fixes ou fluides, et sur quelle taille  elles apparaitront ou </a:t>
            </a:r>
            <a:r>
              <a:rPr lang="fr-BE" sz="2600" dirty="0" err="1"/>
              <a:t>non.ex</a:t>
            </a:r>
            <a:r>
              <a:rPr lang="fr-BE" sz="2600" dirty="0"/>
              <a:t> : label + champ de saisie + </a:t>
            </a:r>
            <a:r>
              <a:rPr lang="fr-BE" sz="2600" dirty="0" err="1"/>
              <a:t>picto</a:t>
            </a:r>
            <a:r>
              <a:rPr lang="fr-BE" sz="2600" dirty="0"/>
              <a:t> loupe = champ de recherche.</a:t>
            </a:r>
          </a:p>
          <a:p>
            <a:pPr marL="0" indent="0">
              <a:buNone/>
            </a:pPr>
            <a:endParaRPr lang="fr-BE" sz="1600" dirty="0"/>
          </a:p>
        </p:txBody>
      </p:sp>
      <p:pic>
        <p:nvPicPr>
          <p:cNvPr id="3074" name="Picture 2" descr="MOLECULES 1024x963 Atomic Design : la mort programmÃ©e des pages web">
            <a:extLst>
              <a:ext uri="{FF2B5EF4-FFF2-40B4-BE49-F238E27FC236}">
                <a16:creationId xmlns:a16="http://schemas.microsoft.com/office/drawing/2014/main" id="{D5783F82-C873-4BE8-9196-72E484DE3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209"/>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379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Atomic Design organisms">
            <a:extLst>
              <a:ext uri="{FF2B5EF4-FFF2-40B4-BE49-F238E27FC236}">
                <a16:creationId xmlns:a16="http://schemas.microsoft.com/office/drawing/2014/main" id="{10A264A1-E07C-46D0-B00A-2D626A722FD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276" b="107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317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1</TotalTime>
  <Words>460</Words>
  <Application>Microsoft Office PowerPoint</Application>
  <PresentationFormat>Grand écran</PresentationFormat>
  <Paragraphs>29</Paragraphs>
  <Slides>16</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16</vt:i4>
      </vt:variant>
    </vt:vector>
  </HeadingPairs>
  <TitlesOfParts>
    <vt:vector size="25" baseType="lpstr">
      <vt:lpstr>Calisto MT</vt:lpstr>
      <vt:lpstr>FreeSans</vt:lpstr>
      <vt:lpstr>Helvetica, Arial, 'Lucida Grand</vt:lpstr>
      <vt:lpstr>medium-content-sans-serif-font</vt:lpstr>
      <vt:lpstr>Noto Sans CJK SC Regular</vt:lpstr>
      <vt:lpstr>Roboto Slab</vt:lpstr>
      <vt:lpstr>Trebuchet MS</vt:lpstr>
      <vt:lpstr>Wingdings 2</vt:lpstr>
      <vt:lpstr>Ardoise</vt:lpstr>
      <vt:lpstr>Présentation PowerPoint</vt:lpstr>
      <vt:lpstr>Atomic Design</vt:lpstr>
      <vt:lpstr>Qu’est-ce que l’Atomic Design ? </vt:lpstr>
      <vt:lpstr>Brad Frost propose donc une méthode basée sur une métaphore biologique permettant de créer des systèmes de composants modulaires s’adaptant à tout type de support, L’Atomic Design est constitué de cinq niveaux distincts :</vt:lpstr>
      <vt:lpstr>Présentation PowerPoint</vt:lpstr>
      <vt:lpstr>Les Atomes</vt:lpstr>
      <vt:lpstr>Présentation PowerPoint</vt:lpstr>
      <vt:lpstr>Les Molécules</vt:lpstr>
      <vt:lpstr>Présentation PowerPoint</vt:lpstr>
      <vt:lpstr>Organismes</vt:lpstr>
      <vt:lpstr>Présentation PowerPoint</vt:lpstr>
      <vt:lpstr>Templates</vt:lpstr>
      <vt:lpstr>Présentation PowerPoint</vt:lpstr>
      <vt:lpstr>Pages</vt:lpstr>
      <vt:lpstr>Présentation PowerPoint</vt:lpstr>
      <vt:lpstr>Quels sont les avantages de l’Atomic Design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Anne-Cécile Riquet</dc:creator>
  <cp:lastModifiedBy>Anne-Cécile Riquet</cp:lastModifiedBy>
  <cp:revision>1</cp:revision>
  <dcterms:created xsi:type="dcterms:W3CDTF">2018-10-24T17:17:27Z</dcterms:created>
  <dcterms:modified xsi:type="dcterms:W3CDTF">2018-10-24T17:18:36Z</dcterms:modified>
</cp:coreProperties>
</file>